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xls" ContentType="application/vnd.ms-excel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30"/>
  </p:notesMasterIdLst>
  <p:handoutMasterIdLst>
    <p:handoutMasterId r:id="rId31"/>
  </p:handoutMasterIdLst>
  <p:sldIdLst>
    <p:sldId id="341" r:id="rId3"/>
    <p:sldId id="284" r:id="rId4"/>
    <p:sldId id="293" r:id="rId5"/>
    <p:sldId id="296" r:id="rId6"/>
    <p:sldId id="298" r:id="rId7"/>
    <p:sldId id="342" r:id="rId8"/>
    <p:sldId id="318" r:id="rId9"/>
    <p:sldId id="323" r:id="rId10"/>
    <p:sldId id="299" r:id="rId11"/>
    <p:sldId id="301" r:id="rId12"/>
    <p:sldId id="300" r:id="rId13"/>
    <p:sldId id="329" r:id="rId14"/>
    <p:sldId id="326" r:id="rId15"/>
    <p:sldId id="332" r:id="rId16"/>
    <p:sldId id="333" r:id="rId17"/>
    <p:sldId id="334" r:id="rId18"/>
    <p:sldId id="306" r:id="rId19"/>
    <p:sldId id="337" r:id="rId20"/>
    <p:sldId id="338" r:id="rId21"/>
    <p:sldId id="307" r:id="rId22"/>
    <p:sldId id="309" r:id="rId23"/>
    <p:sldId id="308" r:id="rId24"/>
    <p:sldId id="310" r:id="rId25"/>
    <p:sldId id="335" r:id="rId26"/>
    <p:sldId id="336" r:id="rId27"/>
    <p:sldId id="343" r:id="rId28"/>
    <p:sldId id="34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/>
    <p:restoredTop sz="93023"/>
  </p:normalViewPr>
  <p:slideViewPr>
    <p:cSldViewPr>
      <p:cViewPr>
        <p:scale>
          <a:sx n="66" d="100"/>
          <a:sy n="66" d="100"/>
        </p:scale>
        <p:origin x="14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"/>
          <c:y val="0.0478733862113769"/>
          <c:w val="0.931352507909319"/>
          <c:h val="0.8592745349754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'[Chart in Microsoft PowerPoint]ChartData'!$A$6</c:f>
              <c:strCache>
                <c:ptCount val="1"/>
                <c:pt idx="0">
                  <c:v>GDP at market exchange rates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'[Chart in Microsoft PowerPoint]ChartData'!$L$4:$AK$4</c:f>
              <c:strCach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2014P</c:v>
                </c:pt>
                <c:pt idx="25">
                  <c:v>2015P</c:v>
                </c:pt>
              </c:strCache>
            </c:strRef>
          </c:cat>
          <c:val>
            <c:numRef>
              <c:f>'[Chart in Microsoft PowerPoint]ChartData'!$L$6:$AK$6</c:f>
              <c:numCache>
                <c:formatCode>0.0</c:formatCode>
                <c:ptCount val="26"/>
                <c:pt idx="0">
                  <c:v>2.85846427885094</c:v>
                </c:pt>
                <c:pt idx="1">
                  <c:v>1.31783839241287</c:v>
                </c:pt>
                <c:pt idx="2">
                  <c:v>2.091470650423178</c:v>
                </c:pt>
                <c:pt idx="3">
                  <c:v>1.62842415395679</c:v>
                </c:pt>
                <c:pt idx="4">
                  <c:v>3.162076801368123</c:v>
                </c:pt>
                <c:pt idx="5">
                  <c:v>2.90592037407794</c:v>
                </c:pt>
                <c:pt idx="6">
                  <c:v>3.297030811754025</c:v>
                </c:pt>
                <c:pt idx="7">
                  <c:v>3.766658086291093</c:v>
                </c:pt>
                <c:pt idx="8">
                  <c:v>2.490055598079673</c:v>
                </c:pt>
                <c:pt idx="9">
                  <c:v>3.352404470123229</c:v>
                </c:pt>
                <c:pt idx="10">
                  <c:v>4.299242981921453</c:v>
                </c:pt>
                <c:pt idx="11">
                  <c:v>1.756584765458583</c:v>
                </c:pt>
                <c:pt idx="12">
                  <c:v>2.113424098450895</c:v>
                </c:pt>
                <c:pt idx="13">
                  <c:v>2.851233864798718</c:v>
                </c:pt>
                <c:pt idx="14">
                  <c:v>4.097176559411519</c:v>
                </c:pt>
                <c:pt idx="15">
                  <c:v>3.642578856454034</c:v>
                </c:pt>
                <c:pt idx="16">
                  <c:v>4.104988318007784</c:v>
                </c:pt>
                <c:pt idx="17">
                  <c:v>3.990861628770148</c:v>
                </c:pt>
                <c:pt idx="18">
                  <c:v>1.445703767252508</c:v>
                </c:pt>
                <c:pt idx="19">
                  <c:v>-2.100249333576078</c:v>
                </c:pt>
                <c:pt idx="20">
                  <c:v>4.065895653588504</c:v>
                </c:pt>
                <c:pt idx="21">
                  <c:v>2.7841794766757</c:v>
                </c:pt>
                <c:pt idx="22">
                  <c:v>2.222629748071607</c:v>
                </c:pt>
                <c:pt idx="23">
                  <c:v>2.277405426327873</c:v>
                </c:pt>
                <c:pt idx="24">
                  <c:v>2.637265187215587</c:v>
                </c:pt>
                <c:pt idx="25">
                  <c:v>3.136861298449237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884000"/>
        <c:axId val="2135887120"/>
      </c:barChart>
      <c:lineChart>
        <c:grouping val="standard"/>
        <c:varyColors val="0"/>
        <c:ser>
          <c:idx val="2"/>
          <c:order val="1"/>
          <c:tx>
            <c:strRef>
              <c:f>'[Chart in Microsoft PowerPoint]ChartData'!$A$15</c:f>
              <c:strCache>
                <c:ptCount val="1"/>
                <c:pt idx="0">
                  <c:v>Trade growth/GDP growth </c:v>
                </c:pt>
              </c:strCache>
            </c:strRef>
          </c:tx>
          <c:spPr>
            <a:ln w="28575">
              <a:solidFill>
                <a:srgbClr val="00CC00"/>
              </a:solidFill>
            </a:ln>
          </c:spPr>
          <c:marker>
            <c:symbol val="none"/>
          </c:marker>
          <c:dPt>
            <c:idx val="25"/>
            <c:marker>
              <c:symbol val="circle"/>
              <c:size val="9"/>
              <c:spPr>
                <a:solidFill>
                  <a:srgbClr val="00CC00"/>
                </a:solidFill>
              </c:spPr>
            </c:marker>
            <c:bubble3D val="0"/>
          </c:dPt>
          <c:cat>
            <c:strRef>
              <c:f>'[Chart in Microsoft PowerPoint]ChartData'!$B$12:$AA$12</c:f>
              <c:strCach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2014P</c:v>
                </c:pt>
                <c:pt idx="25">
                  <c:v>2015P</c:v>
                </c:pt>
              </c:strCache>
            </c:strRef>
          </c:cat>
          <c:val>
            <c:numRef>
              <c:f>'[Chart in Microsoft PowerPoint]ChartData'!$B$15:$AA$15</c:f>
              <c:numCache>
                <c:formatCode>0.0</c:formatCode>
                <c:ptCount val="26"/>
                <c:pt idx="0">
                  <c:v>1.367489556605465</c:v>
                </c:pt>
                <c:pt idx="1">
                  <c:v>1.503330169107033</c:v>
                </c:pt>
                <c:pt idx="2">
                  <c:v>1.63957414188651</c:v>
                </c:pt>
                <c:pt idx="3">
                  <c:v>1.749413602987532</c:v>
                </c:pt>
                <c:pt idx="4">
                  <c:v>1.842135895467432</c:v>
                </c:pt>
                <c:pt idx="5">
                  <c:v>2.03441539466322</c:v>
                </c:pt>
                <c:pt idx="6">
                  <c:v>2.059324102564738</c:v>
                </c:pt>
                <c:pt idx="7">
                  <c:v>2.174536077968868</c:v>
                </c:pt>
                <c:pt idx="8">
                  <c:v>2.20220097830497</c:v>
                </c:pt>
                <c:pt idx="9">
                  <c:v>2.191207557242012</c:v>
                </c:pt>
                <c:pt idx="10">
                  <c:v>2.322815014387277</c:v>
                </c:pt>
                <c:pt idx="11">
                  <c:v>2.157870724958312</c:v>
                </c:pt>
                <c:pt idx="12">
                  <c:v>2.05590037742926</c:v>
                </c:pt>
                <c:pt idx="13">
                  <c:v>2.009209524447995</c:v>
                </c:pt>
                <c:pt idx="14">
                  <c:v>1.97290751723001</c:v>
                </c:pt>
                <c:pt idx="15">
                  <c:v>1.895432344015577</c:v>
                </c:pt>
                <c:pt idx="16">
                  <c:v>1.950324015191477</c:v>
                </c:pt>
                <c:pt idx="17">
                  <c:v>1.845509904671445</c:v>
                </c:pt>
                <c:pt idx="18">
                  <c:v>1.837544504890768</c:v>
                </c:pt>
                <c:pt idx="19">
                  <c:v>1.543172328871812</c:v>
                </c:pt>
                <c:pt idx="20">
                  <c:v>1.67010047064845</c:v>
                </c:pt>
                <c:pt idx="21">
                  <c:v>1.816412661043414</c:v>
                </c:pt>
                <c:pt idx="22">
                  <c:v>1.785316458496064</c:v>
                </c:pt>
                <c:pt idx="23">
                  <c:v>1.69928426934809</c:v>
                </c:pt>
                <c:pt idx="24">
                  <c:v>1.52204164987472</c:v>
                </c:pt>
                <c:pt idx="25">
                  <c:v>1.445602185317872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892896"/>
        <c:axId val="2135890048"/>
      </c:lineChart>
      <c:catAx>
        <c:axId val="2135884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135887120"/>
        <c:crosses val="autoZero"/>
        <c:auto val="1"/>
        <c:lblAlgn val="ctr"/>
        <c:lblOffset val="100"/>
        <c:noMultiLvlLbl val="0"/>
      </c:catAx>
      <c:valAx>
        <c:axId val="2135887120"/>
        <c:scaling>
          <c:orientation val="minMax"/>
          <c:max val="15.0"/>
          <c:min val="-15.0"/>
        </c:scaling>
        <c:delete val="1"/>
        <c:axPos val="l"/>
        <c:numFmt formatCode="0.0" sourceLinked="1"/>
        <c:majorTickMark val="out"/>
        <c:minorTickMark val="none"/>
        <c:tickLblPos val="none"/>
        <c:crossAx val="2135884000"/>
        <c:crosses val="autoZero"/>
        <c:crossBetween val="between"/>
      </c:valAx>
      <c:valAx>
        <c:axId val="2135890048"/>
        <c:scaling>
          <c:orientation val="minMax"/>
          <c:max val="2.5"/>
          <c:min val="0.0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CC00"/>
                </a:solidFill>
              </a:defRPr>
            </a:pPr>
            <a:endParaRPr lang="en-US"/>
          </a:p>
        </c:txPr>
        <c:crossAx val="2135892896"/>
        <c:crosses val="max"/>
        <c:crossBetween val="between"/>
      </c:valAx>
      <c:catAx>
        <c:axId val="21358928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135890048"/>
        <c:crossesAt val="0.0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8A29E-CA8C-4820-9705-C8720E85B83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F4242E1A-3652-4210-8E35-B0BF8A39A2F3}" type="pres">
      <dgm:prSet presAssocID="{5988A29E-CA8C-4820-9705-C8720E85B83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</dgm:ptLst>
  <dgm:cxnLst>
    <dgm:cxn modelId="{C4330A59-660F-4CD2-9BA2-1340B2F2FFDE}" type="presOf" srcId="{5988A29E-CA8C-4820-9705-C8720E85B836}" destId="{F4242E1A-3652-4210-8E35-B0BF8A39A2F3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B0ACB-4623-2845-8239-D4C938BEF107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90DA3-72E3-CE47-ACBC-0CA54D771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0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69536-93BE-9F43-90AB-7BE726CBBBB6}" type="datetimeFigureOut">
              <a:rPr lang="fr-FR" smtClean="0"/>
              <a:pPr/>
              <a:t>25/04/2016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E1D89-D98A-154A-9582-00C93DF18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E1D89-D98A-154A-9582-00C93DF180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28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2024739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E1D89-D98A-154A-9582-00C93DF180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96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E1D89-D98A-154A-9582-00C93DF180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2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E1D89-D98A-154A-9582-00C93DF180F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2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4600"/>
            <a:ext cx="64008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1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71600"/>
            <a:ext cx="8229600" cy="4038600"/>
          </a:xfrm>
        </p:spPr>
        <p:txBody>
          <a:bodyPr/>
          <a:lstStyle>
            <a:lvl1pPr marL="342900" indent="-342900">
              <a:buClr>
                <a:srgbClr val="949CA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rgbClr val="949CA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949CA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949CA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949CA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enter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76200" y="286512"/>
            <a:ext cx="6858000" cy="685800"/>
          </a:xfrm>
        </p:spPr>
        <p:txBody>
          <a:bodyPr>
            <a:normAutofit/>
          </a:bodyPr>
          <a:lstStyle>
            <a:lvl1pPr algn="l">
              <a:defRPr sz="25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enter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0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4600"/>
            <a:ext cx="64008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4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1200" y="40200"/>
            <a:ext cx="7732200" cy="715962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199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6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243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241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3656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2652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7000" y="36000"/>
            <a:ext cx="7735824" cy="71596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199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4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18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199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4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18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5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8800" y="40200"/>
            <a:ext cx="7735824" cy="715962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11525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0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16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11525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0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16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3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8800" y="38838"/>
            <a:ext cx="7735824" cy="715962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0"/>
            <a:ext cx="3008313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0"/>
            <a:ext cx="5111750" cy="3962399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32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8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24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20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276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315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28956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38738"/>
            <a:ext cx="5486400" cy="347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2319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199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6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243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241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3656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060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199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4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18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199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4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18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14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11525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0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16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11525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0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16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0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4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0"/>
            <a:ext cx="3008313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0"/>
            <a:ext cx="5111750" cy="3962399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32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8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24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20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276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600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28956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38738"/>
            <a:ext cx="5486400" cy="347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930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1742-4B40-3F40-A7E8-B07713934A3E}" type="datetime1">
              <a:rPr lang="en-GB" smtClean="0"/>
              <a:pPr/>
              <a:t>25/04/2016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D4B8-641A-3B44-9CEA-E9664B8FDB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theme" Target="../theme/theme2.xml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4051C-6113-4E77-A55A-9FDAD54A9914}" type="datetimeFigureOut">
              <a:rPr lang="en-US" smtClean="0"/>
              <a:pPr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D42A4-E2B4-4020-BB0C-78E6767532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3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78" r:id="rId9"/>
    <p:sldLayoutId id="2147483680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80FB6-42A0-4993-ADEE-FC4767B8EE26}" type="datetimeFigureOut">
              <a:rPr lang="en-US" smtClean="0"/>
              <a:pPr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CC89B-CC3A-4EEA-B217-7A8F977A90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9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7" Type="http://schemas.openxmlformats.org/officeDocument/2006/relationships/image" Target="../media/image7.tiff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6.jpeg"/><Relationship Id="rId3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gif"/><Relationship Id="rId13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9.jpeg"/><Relationship Id="rId3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0.jpeg"/><Relationship Id="rId3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2.jpeg"/><Relationship Id="rId3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57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0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1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jpeg"/><Relationship Id="rId12" Type="http://schemas.openxmlformats.org/officeDocument/2006/relationships/image" Target="../media/image26.jpeg"/><Relationship Id="rId13" Type="http://schemas.openxmlformats.org/officeDocument/2006/relationships/image" Target="../media/image27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24.emf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Relationship Id="rId10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chart" Target="../charts/chart1.xm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7.jpeg"/><Relationship Id="rId3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638" y="2449948"/>
            <a:ext cx="9144000" cy="1737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87525"/>
            <a:ext cx="9113196" cy="2670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8638" y="3243"/>
            <a:ext cx="9161834" cy="4184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42" y="982039"/>
            <a:ext cx="2822642" cy="1070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4"/>
          <p:cNvSpPr txBox="1">
            <a:spLocks/>
          </p:cNvSpPr>
          <p:nvPr/>
        </p:nvSpPr>
        <p:spPr bwMode="auto">
          <a:xfrm>
            <a:off x="639763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4" name="Footer Placeholder 5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8697913" y="476250"/>
            <a:ext cx="446087" cy="5127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FD3F-D4ED-4F74-A003-FDA3C8D7E0C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533400" y="5486400"/>
            <a:ext cx="282000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6000" dirty="0" smtClean="0">
                <a:solidFill>
                  <a:srgbClr val="00B050"/>
                </a:solidFill>
              </a:rPr>
              <a:t>64%</a:t>
            </a:r>
            <a:r>
              <a:rPr lang="en-IE" sz="4800" dirty="0" smtClean="0">
                <a:solidFill>
                  <a:srgbClr val="C00000"/>
                </a:solidFill>
              </a:rPr>
              <a:t> </a:t>
            </a:r>
            <a:r>
              <a:rPr lang="en-IE" sz="3600" dirty="0" smtClean="0">
                <a:solidFill>
                  <a:srgbClr val="FF0000"/>
                </a:solidFill>
              </a:rPr>
              <a:t>62%</a:t>
            </a:r>
          </a:p>
          <a:p>
            <a:endParaRPr lang="en-IE" sz="4800" dirty="0">
              <a:solidFill>
                <a:srgbClr val="C00000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68313" y="331788"/>
            <a:ext cx="5606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b="1" dirty="0">
                <a:solidFill>
                  <a:srgbClr val="7F7F7F"/>
                </a:solidFill>
              </a:rPr>
              <a:t>Trade Finance Activity Up </a:t>
            </a:r>
            <a:r>
              <a:rPr lang="en-IE" sz="2400" b="1" dirty="0" smtClean="0">
                <a:solidFill>
                  <a:srgbClr val="7F7F7F"/>
                </a:solidFill>
              </a:rPr>
              <a:t> or Down ?</a:t>
            </a:r>
            <a:endParaRPr lang="en-IE" sz="2400" b="1" dirty="0">
              <a:solidFill>
                <a:srgbClr val="7F7F7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1600200"/>
            <a:ext cx="6705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64% increase in trade finance activ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905000"/>
            <a:ext cx="7537565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57200" y="838200"/>
            <a:ext cx="7786686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64% reported increase in trade finance activity.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800" y="2362200"/>
            <a:ext cx="5105400" cy="18288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59% increased demand for confirma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209800"/>
            <a:ext cx="2632710" cy="3362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28600" y="228600"/>
            <a:ext cx="88917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b="1" dirty="0" smtClean="0">
                <a:solidFill>
                  <a:srgbClr val="7F7F7F"/>
                </a:solidFill>
              </a:rPr>
              <a:t>DEMAND  FOR  </a:t>
            </a:r>
            <a:r>
              <a:rPr lang="en-IE" sz="2400" b="1" dirty="0">
                <a:solidFill>
                  <a:srgbClr val="7F7F7F"/>
                </a:solidFill>
              </a:rPr>
              <a:t>CONFIRMATION OF LETTERS OF CREDIT </a:t>
            </a:r>
            <a:r>
              <a:rPr lang="en-IE" sz="2400" b="1" dirty="0" smtClean="0">
                <a:solidFill>
                  <a:srgbClr val="7F7F7F"/>
                </a:solidFill>
              </a:rPr>
              <a:t>   </a:t>
            </a:r>
            <a:endParaRPr lang="en-IE" sz="2400" b="1" dirty="0">
              <a:solidFill>
                <a:srgbClr val="7F7F7F"/>
              </a:solidFill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28600" y="4953000"/>
            <a:ext cx="282000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6000" dirty="0" smtClean="0">
                <a:solidFill>
                  <a:srgbClr val="00B050"/>
                </a:solidFill>
              </a:rPr>
              <a:t>60%</a:t>
            </a:r>
            <a:r>
              <a:rPr lang="en-IE" sz="4800" dirty="0" smtClean="0">
                <a:solidFill>
                  <a:srgbClr val="C00000"/>
                </a:solidFill>
              </a:rPr>
              <a:t> </a:t>
            </a:r>
            <a:r>
              <a:rPr lang="en-IE" sz="3600" dirty="0" smtClean="0">
                <a:solidFill>
                  <a:srgbClr val="FF0000"/>
                </a:solidFill>
              </a:rPr>
              <a:t>53%</a:t>
            </a:r>
          </a:p>
          <a:p>
            <a:endParaRPr lang="en-IE" sz="4800" dirty="0">
              <a:solidFill>
                <a:srgbClr val="C0000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8600" y="2362200"/>
            <a:ext cx="4343400" cy="1524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60% increased demand for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confirmation of Letters of Credit.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1905000"/>
            <a:ext cx="3657600" cy="4038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Confirmation Trends </a:t>
            </a:r>
            <a:r>
              <a:rPr lang="en-US" sz="2800" dirty="0" smtClean="0"/>
              <a:t>going forward 2015</a:t>
            </a:r>
            <a:endParaRPr lang="en-US" sz="2800" dirty="0"/>
          </a:p>
        </p:txBody>
      </p:sp>
      <p:pic>
        <p:nvPicPr>
          <p:cNvPr id="3" name="Picture 2" descr="Expectation for deman trend for confirma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0974" y="990601"/>
            <a:ext cx="1809166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3400" y="1447800"/>
            <a:ext cx="6172200" cy="1295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61% 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expect  market demand for confirmations to continue to increase.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14400" y="4724400"/>
            <a:ext cx="617220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55% 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expect cost of confirmations 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to increase going forward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Expectation for cost of confirmat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2922" y="4191000"/>
            <a:ext cx="2006278" cy="226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Trade Finance Fees</a:t>
            </a:r>
            <a:endParaRPr lang="en-US" dirty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742776" cy="2617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4800" y="1219200"/>
            <a:ext cx="7786686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72 % expect increase in fees for trade finance  risk products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2057400"/>
            <a:ext cx="6019800" cy="22098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Finance Product Mix </a:t>
            </a:r>
            <a:endParaRPr lang="en-US" dirty="0"/>
          </a:p>
        </p:txBody>
      </p:sp>
      <p:pic>
        <p:nvPicPr>
          <p:cNvPr id="3" name="Picture 2" descr="Export Trade Product M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524000"/>
            <a:ext cx="3150870" cy="4328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1524000"/>
            <a:ext cx="4724400" cy="1295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Commercial letters of credit made up </a:t>
            </a:r>
            <a:r>
              <a:rPr lang="en-US" sz="2400" b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45% </a:t>
            </a:r>
            <a:r>
              <a:rPr lang="en-US" sz="2000" b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Trade Product Mix in the 2015 survey increasing from 41% last year.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8600" y="2971800"/>
            <a:ext cx="4979670" cy="121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Standby Letters of Credit make up </a:t>
            </a:r>
          </a:p>
          <a:p>
            <a:r>
              <a:rPr lang="en-US" sz="2800" b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8% </a:t>
            </a:r>
            <a:r>
              <a:rPr lang="en-US" sz="2000" b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of the trade product mix, which is an increase in 2015 from 5% in the 2014 survey.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0" y="1371600"/>
            <a:ext cx="3581400" cy="2895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800" y="38838"/>
            <a:ext cx="7735824" cy="646962"/>
          </a:xfrm>
        </p:spPr>
        <p:txBody>
          <a:bodyPr/>
          <a:lstStyle/>
          <a:p>
            <a:r>
              <a:rPr lang="en-US" dirty="0" smtClean="0"/>
              <a:t>Troublesome  Trends – connected! </a:t>
            </a:r>
            <a:endParaRPr 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85800" y="914400"/>
            <a:ext cx="8001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24 % </a:t>
            </a:r>
            <a:r>
              <a:rPr lang="en-US" sz="2000" b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saw increase in claims under standbys and guarantees.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Trends for Claims under guarantees and standb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676400"/>
            <a:ext cx="694944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90600" y="2895600"/>
            <a:ext cx="7786686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17 % </a:t>
            </a:r>
            <a:r>
              <a:rPr lang="en-US" sz="2000" b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saw increase in court injunctions.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Trends for court injunt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352800"/>
            <a:ext cx="698754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62000" y="5029200"/>
            <a:ext cx="83820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19 % </a:t>
            </a:r>
            <a:r>
              <a:rPr lang="en-US" sz="2000" b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saw increase in allegations of fraud re bank undertakings undertakings.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Trends for allegations of fraud under L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5486400"/>
            <a:ext cx="702564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143000" y="1676400"/>
            <a:ext cx="3810000" cy="11430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3429000"/>
            <a:ext cx="3505200" cy="12192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5486400"/>
            <a:ext cx="3810000" cy="11430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Finance Gap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38200" y="609600"/>
            <a:ext cx="8001000" cy="2514600"/>
            <a:chOff x="685800" y="914400"/>
            <a:chExt cx="8001000" cy="2514600"/>
          </a:xfrm>
        </p:grpSpPr>
        <p:pic>
          <p:nvPicPr>
            <p:cNvPr id="6" name="Picture 5" descr="53% shortfall of trade finance globally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2800" y="914400"/>
              <a:ext cx="1524000" cy="2057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685800" y="2362200"/>
              <a:ext cx="4572000" cy="1066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 smtClean="0">
                  <a:solidFill>
                    <a:srgbClr val="17365D"/>
                  </a:solidFill>
                  <a:latin typeface="Arial" pitchFamily="34" charset="0"/>
                  <a:cs typeface="Arial" pitchFamily="34" charset="0"/>
                </a:rPr>
                <a:t>53%  </a:t>
              </a:r>
              <a:r>
                <a:rPr lang="en-US" sz="2000" b="1" dirty="0" smtClean="0">
                  <a:solidFill>
                    <a:srgbClr val="17365D"/>
                  </a:solidFill>
                  <a:latin typeface="Arial" pitchFamily="34" charset="0"/>
                  <a:cs typeface="Arial" pitchFamily="34" charset="0"/>
                </a:rPr>
                <a:t>respondents see a shortfall of Trade Finance Globally. 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38200" y="3505200"/>
            <a:ext cx="8173371" cy="2148335"/>
            <a:chOff x="685800" y="3962400"/>
            <a:chExt cx="8173371" cy="2148335"/>
          </a:xfrm>
        </p:grpSpPr>
        <p:pic>
          <p:nvPicPr>
            <p:cNvPr id="8" name="Picture 7" descr="Rejected SME transaction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0200" y="3962400"/>
              <a:ext cx="3448971" cy="21483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685800" y="4495800"/>
              <a:ext cx="4572000" cy="1371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 smtClean="0">
                  <a:solidFill>
                    <a:srgbClr val="17365D"/>
                  </a:solidFill>
                  <a:latin typeface="Arial" pitchFamily="34" charset="0"/>
                  <a:cs typeface="Arial" pitchFamily="34" charset="0"/>
                </a:rPr>
                <a:t>59%  </a:t>
              </a:r>
              <a:r>
                <a:rPr lang="en-US" sz="2000" b="1" dirty="0" smtClean="0">
                  <a:solidFill>
                    <a:srgbClr val="17365D"/>
                  </a:solidFill>
                  <a:latin typeface="Arial" pitchFamily="34" charset="0"/>
                  <a:cs typeface="Arial" pitchFamily="34" charset="0"/>
                </a:rPr>
                <a:t>of rejected trade finance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rgbClr val="17365D"/>
                  </a:solidFill>
                  <a:latin typeface="Arial" pitchFamily="34" charset="0"/>
                  <a:cs typeface="Arial" pitchFamily="34" charset="0"/>
                </a:rPr>
                <a:t>Application proposals are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rgbClr val="17365D"/>
                  </a:solidFill>
                  <a:latin typeface="Arial" pitchFamily="34" charset="0"/>
                  <a:cs typeface="Arial" pitchFamily="34" charset="0"/>
                </a:rPr>
                <a:t>from SMEs</a:t>
              </a:r>
            </a:p>
          </p:txBody>
        </p:sp>
      </p:grpSp>
      <p:pic>
        <p:nvPicPr>
          <p:cNvPr id="13" name="Picture 12" descr="swif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5952909"/>
            <a:ext cx="1609725" cy="905091"/>
          </a:xfrm>
          <a:prstGeom prst="rect">
            <a:avLst/>
          </a:prstGeom>
        </p:spPr>
      </p:pic>
      <p:pic>
        <p:nvPicPr>
          <p:cNvPr id="14" name="Picture 13" descr="adb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1066800"/>
            <a:ext cx="1325880" cy="99822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34200" y="381000"/>
            <a:ext cx="2057400" cy="251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8800" y="3200400"/>
            <a:ext cx="3276600" cy="251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468313" y="331788"/>
            <a:ext cx="7990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b="1" dirty="0" smtClean="0">
                <a:solidFill>
                  <a:srgbClr val="7F7F7F"/>
                </a:solidFill>
              </a:rPr>
              <a:t>SWIFT Trends </a:t>
            </a:r>
            <a:r>
              <a:rPr lang="en-IE" sz="2400" b="1" dirty="0">
                <a:solidFill>
                  <a:srgbClr val="7F7F7F"/>
                </a:solidFill>
              </a:rPr>
              <a:t>in </a:t>
            </a:r>
            <a:r>
              <a:rPr lang="en-IE" sz="2400" b="1" dirty="0" smtClean="0">
                <a:solidFill>
                  <a:srgbClr val="7F7F7F"/>
                </a:solidFill>
              </a:rPr>
              <a:t>Traditional Trade Instrument Traffic  </a:t>
            </a:r>
            <a:endParaRPr lang="en-IE" sz="2400" b="1" dirty="0">
              <a:solidFill>
                <a:srgbClr val="7F7F7F"/>
              </a:solidFill>
            </a:endParaRPr>
          </a:p>
        </p:txBody>
      </p:sp>
      <p:pic>
        <p:nvPicPr>
          <p:cNvPr id="6" name="Picture 5" descr="sft tad taff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287779"/>
            <a:ext cx="6900982" cy="5036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172200" y="2286000"/>
            <a:ext cx="2286000" cy="2743200"/>
          </a:xfrm>
          <a:prstGeom prst="ellipse">
            <a:avLst/>
          </a:prstGeom>
          <a:noFill/>
          <a:ln w="57150">
            <a:solidFill>
              <a:srgbClr val="9900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914400"/>
            <a:ext cx="72299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4800" dirty="0" smtClean="0">
                <a:solidFill>
                  <a:srgbClr val="FF0000"/>
                </a:solidFill>
              </a:rPr>
              <a:t>SWIFT trade down 1.79%</a:t>
            </a:r>
            <a:endParaRPr lang="en-IE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00" y="1600200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543187"/>
            <a:ext cx="1309786" cy="1309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18800" y="38838"/>
            <a:ext cx="7735824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Issuance of letter of credit MT 700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1066800"/>
            <a:ext cx="5958811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4800" dirty="0" smtClean="0">
                <a:solidFill>
                  <a:srgbClr val="FF0000"/>
                </a:solidFill>
              </a:rPr>
              <a:t>MT 700 DOWN 2.5%</a:t>
            </a:r>
            <a:endParaRPr lang="en-IE" sz="4800" dirty="0">
              <a:solidFill>
                <a:srgbClr val="FF0000"/>
              </a:solidFill>
            </a:endParaRPr>
          </a:p>
        </p:txBody>
      </p:sp>
      <p:pic>
        <p:nvPicPr>
          <p:cNvPr id="6" name="Picture 5" descr="sft 700 taff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286000"/>
            <a:ext cx="6605187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410200" y="2209800"/>
            <a:ext cx="2743200" cy="1676400"/>
          </a:xfrm>
          <a:prstGeom prst="ellipse">
            <a:avLst/>
          </a:prstGeom>
          <a:noFill/>
          <a:ln w="57150">
            <a:solidFill>
              <a:srgbClr val="9900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800" y="2438399"/>
            <a:ext cx="914400" cy="297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SWIFT Messaging Trends Trade Traffic</a:t>
            </a:r>
            <a:endParaRPr lang="en-US" dirty="0"/>
          </a:p>
        </p:txBody>
      </p:sp>
      <p:pic>
        <p:nvPicPr>
          <p:cNvPr id="3" name="Picture 2" descr="SWIFT MARKET IMPORT MESSAGES TR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828800"/>
            <a:ext cx="6347460" cy="3703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85800" y="990600"/>
            <a:ext cx="7786686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70% </a:t>
            </a:r>
            <a:r>
              <a:rPr lang="en-US" sz="2000" b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Import Messaging Trade Traffic originated Asia Pacific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209800"/>
            <a:ext cx="6781800" cy="19050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620000" y="2438400"/>
            <a:ext cx="762000" cy="304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77000" y="1600200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-228600" y="1968788"/>
            <a:ext cx="21905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venir Book"/>
                <a:ea typeface="ＭＳ Ｐゴシック" charset="-128"/>
                <a:cs typeface="Avenir Book"/>
              </a:rPr>
              <a:t>1. </a:t>
            </a:r>
          </a:p>
          <a:p>
            <a:pPr algn="ctr"/>
            <a:r>
              <a:rPr lang="fr-FR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venir Book"/>
                <a:ea typeface="ＭＳ Ｐゴシック" charset="-128"/>
                <a:cs typeface="Avenir Book"/>
              </a:rPr>
              <a:t>STANDARD</a:t>
            </a:r>
          </a:p>
          <a:p>
            <a:pPr algn="ctr"/>
            <a:r>
              <a:rPr lang="fr-FR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venir Book"/>
                <a:ea typeface="ＭＳ Ｐゴシック" charset="-128"/>
                <a:cs typeface="Avenir Book"/>
              </a:rPr>
              <a:t>SETTING &amp; </a:t>
            </a:r>
          </a:p>
          <a:p>
            <a:pPr algn="ctr"/>
            <a:r>
              <a:rPr lang="fr-FR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venir Book"/>
                <a:ea typeface="ＭＳ Ｐゴシック" charset="-128"/>
                <a:cs typeface="Avenir Book"/>
              </a:rPr>
              <a:t>RULE WRITING</a:t>
            </a:r>
            <a:endParaRPr lang="fr-FR" b="1" dirty="0">
              <a:solidFill>
                <a:schemeClr val="tx2">
                  <a:lumMod val="75000"/>
                  <a:lumOff val="25000"/>
                </a:schemeClr>
              </a:solidFill>
              <a:latin typeface="Avenir Book"/>
              <a:ea typeface="ＭＳ Ｐゴシック" charset="-128"/>
              <a:cs typeface="Avenir Book"/>
            </a:endParaRP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3219622" y="1973550"/>
            <a:ext cx="219057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b="1" dirty="0">
                <a:solidFill>
                  <a:schemeClr val="tx2">
                    <a:lumMod val="75000"/>
                    <a:lumOff val="25000"/>
                  </a:schemeClr>
                </a:solidFill>
                <a:latin typeface="Avenir Book"/>
                <a:ea typeface="ＭＳ Ｐゴシック" charset="-128"/>
                <a:cs typeface="Avenir Book"/>
              </a:rPr>
              <a:t>3</a:t>
            </a:r>
            <a:r>
              <a:rPr lang="fr-FR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venir Book"/>
                <a:ea typeface="ＭＳ Ｐゴシック" charset="-128"/>
                <a:cs typeface="Avenir Book"/>
              </a:rPr>
              <a:t>. </a:t>
            </a:r>
          </a:p>
          <a:p>
            <a:pPr algn="ctr"/>
            <a:r>
              <a:rPr lang="fr-FR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venir Book"/>
                <a:ea typeface="ＭＳ Ｐゴシック" charset="-128"/>
                <a:cs typeface="Avenir Book"/>
              </a:rPr>
              <a:t>ANALYTICS </a:t>
            </a:r>
          </a:p>
          <a:p>
            <a:pPr algn="ctr"/>
            <a:r>
              <a:rPr lang="fr-FR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venir Book"/>
                <a:ea typeface="ＭＳ Ｐゴシック" charset="-128"/>
                <a:cs typeface="Avenir Book"/>
              </a:rPr>
              <a:t>&amp; </a:t>
            </a:r>
          </a:p>
          <a:p>
            <a:pPr algn="ctr"/>
            <a:r>
              <a:rPr lang="fr-FR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venir Book"/>
                <a:ea typeface="ＭＳ Ｐゴシック" charset="-128"/>
                <a:cs typeface="Avenir Book"/>
              </a:rPr>
              <a:t>PUBLICATIONS</a:t>
            </a:r>
          </a:p>
          <a:p>
            <a:pPr algn="ctr"/>
            <a:endParaRPr lang="fr-FR" b="1" dirty="0" smtClean="0">
              <a:solidFill>
                <a:schemeClr val="tx2">
                  <a:lumMod val="75000"/>
                  <a:lumOff val="25000"/>
                </a:schemeClr>
              </a:solidFill>
              <a:latin typeface="Avenir Book"/>
              <a:ea typeface="ＭＳ Ｐゴシック" charset="-128"/>
              <a:cs typeface="Avenir Book"/>
            </a:endParaRPr>
          </a:p>
          <a:p>
            <a:pPr algn="ctr"/>
            <a:endParaRPr lang="fr-FR" b="1" dirty="0" smtClean="0">
              <a:solidFill>
                <a:schemeClr val="tx2">
                  <a:lumMod val="75000"/>
                  <a:lumOff val="25000"/>
                </a:schemeClr>
              </a:solidFill>
              <a:latin typeface="Avenir Book"/>
              <a:ea typeface="ＭＳ Ｐゴシック" charset="-128"/>
              <a:cs typeface="Avenir Book"/>
            </a:endParaRPr>
          </a:p>
          <a:p>
            <a:pPr algn="ctr"/>
            <a:r>
              <a:rPr lang="fr-FR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venir Book"/>
                <a:ea typeface="ＭＳ Ｐゴシック" charset="-128"/>
                <a:cs typeface="Avenir Book"/>
              </a:rPr>
              <a:t>Global </a:t>
            </a:r>
            <a:r>
              <a:rPr lang="fr-FR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venir Book"/>
                <a:ea typeface="ＭＳ Ｐゴシック" charset="-128"/>
                <a:cs typeface="Avenir Book"/>
              </a:rPr>
              <a:t>Surveys</a:t>
            </a:r>
            <a:endParaRPr lang="fr-FR" b="1" dirty="0">
              <a:solidFill>
                <a:schemeClr val="tx2">
                  <a:lumMod val="75000"/>
                  <a:lumOff val="25000"/>
                </a:schemeClr>
              </a:solidFill>
              <a:latin typeface="Avenir Book"/>
              <a:ea typeface="ＭＳ Ｐゴシック" charset="-128"/>
              <a:cs typeface="Avenir Book"/>
            </a:endParaRP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1447800" y="1971963"/>
            <a:ext cx="21905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b="1" dirty="0">
                <a:solidFill>
                  <a:schemeClr val="tx2">
                    <a:lumMod val="75000"/>
                    <a:lumOff val="25000"/>
                  </a:schemeClr>
                </a:solidFill>
                <a:latin typeface="Avenir Book"/>
                <a:ea typeface="ＭＳ Ｐゴシック" charset="-128"/>
                <a:cs typeface="Avenir Book"/>
              </a:rPr>
              <a:t>2</a:t>
            </a:r>
            <a:r>
              <a:rPr lang="fr-FR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venir Book"/>
                <a:ea typeface="ＭＳ Ｐゴシック" charset="-128"/>
                <a:cs typeface="Avenir Book"/>
              </a:rPr>
              <a:t>. </a:t>
            </a:r>
          </a:p>
          <a:p>
            <a:pPr algn="ctr"/>
            <a:r>
              <a:rPr lang="fr-FR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venir Book"/>
                <a:ea typeface="ＭＳ Ｐゴシック" charset="-128"/>
                <a:cs typeface="Avenir Book"/>
              </a:rPr>
              <a:t>POLICY </a:t>
            </a:r>
          </a:p>
          <a:p>
            <a:pPr algn="ctr"/>
            <a:r>
              <a:rPr lang="fr-FR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venir Book"/>
                <a:ea typeface="ＭＳ Ｐゴシック" charset="-128"/>
                <a:cs typeface="Avenir Book"/>
              </a:rPr>
              <a:t>&amp;</a:t>
            </a:r>
          </a:p>
          <a:p>
            <a:pPr algn="ctr"/>
            <a:r>
              <a:rPr lang="fr-FR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venir Book"/>
                <a:ea typeface="ＭＳ Ｐゴシック" charset="-128"/>
                <a:cs typeface="Avenir Book"/>
              </a:rPr>
              <a:t>REGULATORY</a:t>
            </a:r>
            <a:endParaRPr lang="fr-FR" b="1" dirty="0">
              <a:solidFill>
                <a:schemeClr val="tx2">
                  <a:lumMod val="75000"/>
                  <a:lumOff val="25000"/>
                </a:schemeClr>
              </a:solidFill>
              <a:latin typeface="Avenir Book"/>
              <a:ea typeface="ＭＳ Ｐゴシック" charset="-128"/>
              <a:cs typeface="Avenir Book"/>
            </a:endParaRPr>
          </a:p>
        </p:txBody>
      </p:sp>
      <p:pic>
        <p:nvPicPr>
          <p:cNvPr id="5334" name="Picture 2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99001"/>
            <a:ext cx="946151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277022" y="1986250"/>
            <a:ext cx="21905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venir Book"/>
                <a:ea typeface="ＭＳ Ｐゴシック" charset="-128"/>
                <a:cs typeface="Avenir Book"/>
              </a:rPr>
              <a:t>4. </a:t>
            </a:r>
          </a:p>
          <a:p>
            <a:pPr algn="ctr"/>
            <a:r>
              <a:rPr lang="fr-FR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venir Book"/>
                <a:ea typeface="ＭＳ Ｐゴシック" charset="-128"/>
                <a:cs typeface="Avenir Book"/>
              </a:rPr>
              <a:t>EDUCATION, CERTIFICATION  &amp; E-LEARNING</a:t>
            </a:r>
            <a:endParaRPr lang="fr-FR" b="1" dirty="0">
              <a:solidFill>
                <a:schemeClr val="tx2">
                  <a:lumMod val="75000"/>
                  <a:lumOff val="25000"/>
                </a:schemeClr>
              </a:solidFill>
              <a:latin typeface="Avenir Book"/>
              <a:ea typeface="ＭＳ Ｐゴシック" charset="-128"/>
              <a:cs typeface="Avenir Book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7182022" y="1968788"/>
            <a:ext cx="21905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venir Book"/>
                <a:ea typeface="ＭＳ Ｐゴシック" charset="-128"/>
                <a:cs typeface="Avenir Book"/>
              </a:rPr>
              <a:t>5. </a:t>
            </a:r>
          </a:p>
          <a:p>
            <a:pPr algn="ctr"/>
            <a:r>
              <a:rPr lang="fr-FR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venir Book"/>
                <a:ea typeface="ＭＳ Ｐゴシック" charset="-128"/>
                <a:cs typeface="Avenir Book"/>
              </a:rPr>
              <a:t>DISPUTE </a:t>
            </a:r>
          </a:p>
          <a:p>
            <a:pPr algn="ctr"/>
            <a:r>
              <a:rPr lang="fr-FR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venir Book"/>
                <a:ea typeface="ＭＳ Ｐゴシック" charset="-128"/>
                <a:cs typeface="Avenir Book"/>
              </a:rPr>
              <a:t>RESOLUTION</a:t>
            </a:r>
          </a:p>
          <a:p>
            <a:pPr algn="ctr"/>
            <a:r>
              <a:rPr lang="fr-FR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venir Book"/>
                <a:ea typeface="ＭＳ Ｐゴシック" charset="-128"/>
                <a:cs typeface="Avenir Book"/>
              </a:rPr>
              <a:t>(DOCDEX)</a:t>
            </a:r>
            <a:endParaRPr lang="fr-FR" b="1" dirty="0">
              <a:solidFill>
                <a:schemeClr val="tx2">
                  <a:lumMod val="75000"/>
                  <a:lumOff val="25000"/>
                </a:schemeClr>
              </a:solidFill>
              <a:latin typeface="Avenir Book"/>
              <a:ea typeface="ＭＳ Ｐゴシック" charset="-128"/>
              <a:cs typeface="Avenir Book"/>
            </a:endParaRPr>
          </a:p>
        </p:txBody>
      </p:sp>
      <p:pic>
        <p:nvPicPr>
          <p:cNvPr id="5340" name="Picture 2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07871"/>
            <a:ext cx="8991600" cy="31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518412"/>
            <a:ext cx="855023" cy="1371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04800" y="5715000"/>
            <a:ext cx="3276600" cy="1120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5128012"/>
            <a:ext cx="876823" cy="15367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1200" y="5334000"/>
            <a:ext cx="1690120" cy="10922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62600" y="6400800"/>
            <a:ext cx="2133600" cy="9949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9" cstate="print"/>
          <a:srcRect r="52941"/>
          <a:stretch/>
        </p:blipFill>
        <p:spPr>
          <a:xfrm>
            <a:off x="3600622" y="3985012"/>
            <a:ext cx="1219200" cy="139771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9" cstate="print"/>
          <a:srcRect l="51763" t="2474"/>
          <a:stretch/>
        </p:blipFill>
        <p:spPr>
          <a:xfrm>
            <a:off x="4067938" y="4781590"/>
            <a:ext cx="1249724" cy="1363136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40031" y="4137412"/>
            <a:ext cx="1512769" cy="154468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0" y="4114800"/>
            <a:ext cx="1143000" cy="1717623"/>
          </a:xfrm>
          <a:prstGeom prst="rect">
            <a:avLst/>
          </a:prstGeom>
        </p:spPr>
      </p:pic>
      <p:pic>
        <p:nvPicPr>
          <p:cNvPr id="5339" name="Picture 219" descr="http://www.iccbooks.com/images/db/12-681-Everything_PrimaryImag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778" y="5204212"/>
            <a:ext cx="1162222" cy="159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47112" y="1118320"/>
            <a:ext cx="55341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GarmdITC Lt BT" pitchFamily="18" charset="0"/>
                <a:ea typeface="ＭＳ Ｐゴシック" charset="-128"/>
              </a:defRPr>
            </a:lvl1pPr>
            <a:lvl2pPr eaLnBrk="0" hangingPunct="0">
              <a:defRPr sz="4000">
                <a:solidFill>
                  <a:schemeClr val="tx1"/>
                </a:solidFill>
                <a:latin typeface="GarmdITC Lt BT" pitchFamily="18" charset="0"/>
                <a:ea typeface="ＭＳ Ｐゴシック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GarmdITC Lt BT" pitchFamily="18" charset="0"/>
                <a:ea typeface="ＭＳ Ｐゴシック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GarmdITC Lt BT" pitchFamily="18" charset="0"/>
                <a:ea typeface="ＭＳ Ｐゴシック" charset="-128"/>
              </a:defRPr>
            </a:lvl4pPr>
            <a:lvl5pPr marL="1143000" eaLnBrk="0" hangingPunct="0">
              <a:defRPr sz="4000">
                <a:solidFill>
                  <a:schemeClr val="tx1"/>
                </a:solidFill>
                <a:latin typeface="GarmdITC Lt BT" pitchFamily="18" charset="0"/>
                <a:ea typeface="ＭＳ Ｐゴシック" charset="-128"/>
              </a:defRPr>
            </a:lvl5pPr>
            <a:lvl6pPr marL="1600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armdITC Lt BT" pitchFamily="18" charset="0"/>
                <a:ea typeface="ＭＳ Ｐゴシック" charset="-128"/>
              </a:defRPr>
            </a:lvl6pPr>
            <a:lvl7pPr marL="2057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armdITC Lt BT" pitchFamily="18" charset="0"/>
                <a:ea typeface="ＭＳ Ｐゴシック" charset="-128"/>
              </a:defRPr>
            </a:lvl7pPr>
            <a:lvl8pPr marL="2514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armdITC Lt BT" pitchFamily="18" charset="0"/>
                <a:ea typeface="ＭＳ Ｐゴシック" charset="-128"/>
              </a:defRPr>
            </a:lvl8pPr>
            <a:lvl9pPr marL="2971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armdITC Lt BT" pitchFamily="18" charset="0"/>
                <a:ea typeface="ＭＳ Ｐゴシック" charset="-128"/>
              </a:defRPr>
            </a:lvl9pPr>
          </a:lstStyle>
          <a:p>
            <a:pPr marL="0" lvl="1" eaLnBrk="1" hangingPunct="1">
              <a:buClr>
                <a:srgbClr val="72BFC5"/>
              </a:buClr>
              <a:defRPr/>
            </a:pPr>
            <a:r>
              <a:rPr lang="en-US" sz="2400" b="1" dirty="0" smtClean="0">
                <a:solidFill>
                  <a:srgbClr val="595959"/>
                </a:solidFill>
                <a:latin typeface="Avenir Book"/>
                <a:cs typeface="Avenir Book"/>
              </a:rPr>
              <a:t>Our value proposition 2011-2015</a:t>
            </a:r>
          </a:p>
          <a:p>
            <a:pPr marL="0" lvl="1" eaLnBrk="1" hangingPunct="1">
              <a:lnSpc>
                <a:spcPct val="60000"/>
              </a:lnSpc>
              <a:buClr>
                <a:srgbClr val="72BFC5"/>
              </a:buClr>
              <a:defRPr/>
            </a:pPr>
            <a:endParaRPr lang="en-US" sz="2400" b="1" dirty="0">
              <a:solidFill>
                <a:srgbClr val="595959"/>
              </a:solidFill>
              <a:latin typeface="Avenir Book"/>
              <a:cs typeface="Avenir Book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0" y="1905000"/>
            <a:ext cx="2286000" cy="44958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25" name="Picture 24" descr="ACCADEMY LOG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43600" y="4038600"/>
            <a:ext cx="1299210" cy="119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5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934"/>
            <a:ext cx="48659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en-GB" b="1" dirty="0">
                <a:latin typeface="Calibri" pitchFamily="34" charset="0"/>
              </a:rPr>
              <a:t>SWIFT trade traffic – </a:t>
            </a:r>
            <a:r>
              <a:rPr lang="en-GB" b="1" dirty="0" smtClean="0">
                <a:latin typeface="Calibri" pitchFamily="34" charset="0"/>
              </a:rPr>
              <a:t>key messages  END REPORT </a:t>
            </a:r>
            <a:endParaRPr lang="en-GB" dirty="0"/>
          </a:p>
        </p:txBody>
      </p:sp>
      <p:pic>
        <p:nvPicPr>
          <p:cNvPr id="6" name="Picture 5" descr="ky fndngs s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57200"/>
            <a:ext cx="7340474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3400" y="4953000"/>
            <a:ext cx="8153400" cy="121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The US$ was the currency that represented </a:t>
            </a:r>
            <a:r>
              <a:rPr lang="en-US" sz="3600" b="1" dirty="0" smtClean="0">
                <a:solidFill>
                  <a:schemeClr val="tx2"/>
                </a:solidFill>
              </a:rPr>
              <a:t>80% </a:t>
            </a:r>
            <a:r>
              <a:rPr lang="en-US" sz="2800" dirty="0" smtClean="0">
                <a:solidFill>
                  <a:schemeClr val="tx2"/>
                </a:solidFill>
              </a:rPr>
              <a:t>of the total value of L/Cs issued via SWIFT.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3810000"/>
            <a:ext cx="7696200" cy="9144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7" name="Picture 6" descr="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6103" y="43934"/>
            <a:ext cx="1184668" cy="1184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DB  PROGRA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990600"/>
            <a:ext cx="7267832" cy="4387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80772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Multilateral Development Banks </a:t>
            </a:r>
            <a:r>
              <a:rPr lang="en-US" sz="2800" b="1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in Focus 2015</a:t>
            </a:r>
            <a:r>
              <a:rPr lang="en-US" sz="2000" b="1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276600"/>
            <a:ext cx="7696200" cy="8382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343400"/>
            <a:ext cx="7924800" cy="609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33600" y="6019800"/>
            <a:ext cx="67818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ITFC – more than USD60bn since 2008</a:t>
            </a:r>
            <a:r>
              <a:rPr lang="en-US" sz="2000" b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international islamic trade finance corpo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791200"/>
            <a:ext cx="1158240" cy="594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468313" y="331788"/>
            <a:ext cx="75312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b="1" dirty="0" smtClean="0">
                <a:solidFill>
                  <a:srgbClr val="7F7F7F"/>
                </a:solidFill>
              </a:rPr>
              <a:t>  </a:t>
            </a:r>
          </a:p>
          <a:p>
            <a:r>
              <a:rPr lang="en-IE" sz="2400" b="1" dirty="0" smtClean="0">
                <a:solidFill>
                  <a:srgbClr val="7F7F7F"/>
                </a:solidFill>
              </a:rPr>
              <a:t>Berne </a:t>
            </a:r>
            <a:r>
              <a:rPr lang="en-IE" sz="2400" b="1" dirty="0">
                <a:solidFill>
                  <a:srgbClr val="7F7F7F"/>
                </a:solidFill>
              </a:rPr>
              <a:t>Union – Growth in Export Credit Insurance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" y="3733800"/>
            <a:ext cx="8312150" cy="29718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chemeClr val="tx1"/>
                </a:solidFill>
                <a:prstDash val="dashDot"/>
              </a:ln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77200" y="21336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ORT TERM ECA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7772400" cy="2110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468313" y="1447800"/>
            <a:ext cx="7985125" cy="20574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chemeClr val="tx1"/>
                </a:solidFill>
                <a:prstDash val="dashDot"/>
              </a:ln>
              <a:solidFill>
                <a:srgbClr val="FFFFFF"/>
              </a:solidFill>
            </a:endParaRPr>
          </a:p>
        </p:txBody>
      </p:sp>
      <p:pic>
        <p:nvPicPr>
          <p:cNvPr id="9" name="Picture 8" descr="mEDIUM TERM ECA 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3810000"/>
            <a:ext cx="6832812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676400" y="1676400"/>
            <a:ext cx="1327150" cy="1901825"/>
          </a:xfrm>
          <a:prstGeom prst="ellipse">
            <a:avLst/>
          </a:prstGeom>
          <a:noFill/>
          <a:ln w="57150">
            <a:solidFill>
              <a:srgbClr val="9900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131050" y="1752600"/>
            <a:ext cx="1327150" cy="1981200"/>
          </a:xfrm>
          <a:prstGeom prst="ellipse">
            <a:avLst/>
          </a:prstGeom>
          <a:noFill/>
          <a:ln w="57150">
            <a:solidFill>
              <a:srgbClr val="9900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828800" y="4191000"/>
            <a:ext cx="1327150" cy="2359025"/>
          </a:xfrm>
          <a:prstGeom prst="ellipse">
            <a:avLst/>
          </a:prstGeom>
          <a:noFill/>
          <a:ln w="57150">
            <a:solidFill>
              <a:srgbClr val="9900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858000" y="4267200"/>
            <a:ext cx="1327150" cy="2282825"/>
          </a:xfrm>
          <a:prstGeom prst="ellipse">
            <a:avLst/>
          </a:prstGeom>
          <a:noFill/>
          <a:ln w="57150">
            <a:solidFill>
              <a:srgbClr val="9900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27088" y="115888"/>
            <a:ext cx="8313737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Factoring: Comparison to other forms of Trade Finance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09600" y="152400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2400" b="1" dirty="0" smtClean="0">
                <a:solidFill>
                  <a:srgbClr val="7F7F7F"/>
                </a:solidFill>
              </a:rPr>
              <a:t>Trends in Factoring – Global Picture  </a:t>
            </a:r>
            <a:endParaRPr lang="en-IE" sz="2400" b="1" dirty="0">
              <a:solidFill>
                <a:srgbClr val="7F7F7F"/>
              </a:solidFill>
            </a:endParaRPr>
          </a:p>
        </p:txBody>
      </p:sp>
      <p:pic>
        <p:nvPicPr>
          <p:cNvPr id="8" name="Picture 7" descr="tRENDS INFACTO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7707648" cy="3157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096000" y="990600"/>
            <a:ext cx="1219200" cy="2895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62000" y="4343400"/>
            <a:ext cx="7786686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1.6% growth in domestic factoring </a:t>
            </a:r>
            <a:r>
              <a:rPr lang="en-US" sz="2000" b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3400" y="5181600"/>
            <a:ext cx="84582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22% growth in cross  border factoring </a:t>
            </a:r>
            <a:r>
              <a:rPr lang="en-US" sz="2000" b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Compliance – KYC - AML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 descr="70 % declined transactions due to kyc and am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7546" y="1101300"/>
            <a:ext cx="1991446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3400" y="1295400"/>
            <a:ext cx="457200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70% 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declined transactions due to KYC and AML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46% terminated correspondent relations due to kyc am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733800"/>
            <a:ext cx="1917192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38200" y="4419600"/>
            <a:ext cx="457200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46% 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terminated correspondent relations due to KYC and AML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radar 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2362200"/>
            <a:ext cx="2693298" cy="1882140"/>
          </a:xfrm>
          <a:prstGeom prst="rect">
            <a:avLst/>
          </a:prstGeom>
        </p:spPr>
      </p:pic>
      <p:pic>
        <p:nvPicPr>
          <p:cNvPr id="9" name="Picture 8" descr="2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64" y="-76566"/>
            <a:ext cx="1219936" cy="1067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Compliance – KYC - AML</a:t>
            </a:r>
            <a:endParaRPr lang="en-US" dirty="0"/>
          </a:p>
        </p:txBody>
      </p:sp>
      <p:pic>
        <p:nvPicPr>
          <p:cNvPr id="3" name="Picture 2" descr="68 % SMEs are customers most impac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5639" y="1177857"/>
            <a:ext cx="1811733" cy="2122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3400" y="1295400"/>
            <a:ext cx="525780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68% 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customers feeling most negative impact from compliance are SMEs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94% expect compliannc to get more restrictive in 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7959" y="3841437"/>
            <a:ext cx="2079413" cy="2339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38200" y="4495800"/>
            <a:ext cx="457200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94% 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expect compliance to get more restrictive into 2016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radar 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2362200"/>
            <a:ext cx="2693298" cy="1882140"/>
          </a:xfrm>
          <a:prstGeom prst="rect">
            <a:avLst/>
          </a:prstGeom>
        </p:spPr>
      </p:pic>
      <p:pic>
        <p:nvPicPr>
          <p:cNvPr id="9" name="Picture 8" descr="2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64" y="-76566"/>
            <a:ext cx="1219936" cy="1067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839" y="4524512"/>
            <a:ext cx="2258161" cy="2250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coolSlant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2400" y="4876800"/>
            <a:ext cx="65822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On 25 April 2016 </a:t>
            </a:r>
            <a:r>
              <a:rPr lang="en-US" sz="3200" smtClean="0">
                <a:solidFill>
                  <a:schemeClr val="accent1"/>
                </a:solidFill>
              </a:rPr>
              <a:t>in Dubai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Thank </a:t>
            </a:r>
            <a:r>
              <a:rPr lang="en-US" sz="3200" dirty="0" smtClean="0">
                <a:solidFill>
                  <a:schemeClr val="accent1"/>
                </a:solidFill>
              </a:rPr>
              <a:t>you for your valuable time!!!!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5157323" cy="3557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43" y="2386966"/>
            <a:ext cx="2822642" cy="107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0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6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62400" y="1524000"/>
            <a:ext cx="4648200" cy="4587240"/>
            <a:chOff x="3238500" y="1143000"/>
            <a:chExt cx="3406140" cy="4587240"/>
          </a:xfrm>
        </p:grpSpPr>
        <p:pic>
          <p:nvPicPr>
            <p:cNvPr id="13" name="Picture 12" descr="ADB TO IDB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8500" y="1143000"/>
              <a:ext cx="1638300" cy="457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 descr="IFC DOWN TO WT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6800" y="1143000"/>
              <a:ext cx="1767840" cy="45872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2362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GarmdITC Lt BT" pitchFamily="18" charset="0"/>
                <a:ea typeface="ＭＳ Ｐゴシック" charset="-128"/>
              </a:defRPr>
            </a:lvl1pPr>
            <a:lvl2pPr eaLnBrk="0" hangingPunct="0">
              <a:defRPr sz="4000">
                <a:solidFill>
                  <a:schemeClr val="tx1"/>
                </a:solidFill>
                <a:latin typeface="GarmdITC Lt BT" pitchFamily="18" charset="0"/>
                <a:ea typeface="ＭＳ Ｐゴシック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GarmdITC Lt BT" pitchFamily="18" charset="0"/>
                <a:ea typeface="ＭＳ Ｐゴシック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GarmdITC Lt BT" pitchFamily="18" charset="0"/>
                <a:ea typeface="ＭＳ Ｐゴシック" charset="-128"/>
              </a:defRPr>
            </a:lvl4pPr>
            <a:lvl5pPr marL="1143000" eaLnBrk="0" hangingPunct="0">
              <a:defRPr sz="4000">
                <a:solidFill>
                  <a:schemeClr val="tx1"/>
                </a:solidFill>
                <a:latin typeface="GarmdITC Lt BT" pitchFamily="18" charset="0"/>
                <a:ea typeface="ＭＳ Ｐゴシック" charset="-128"/>
              </a:defRPr>
            </a:lvl5pPr>
            <a:lvl6pPr marL="1600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armdITC Lt BT" pitchFamily="18" charset="0"/>
                <a:ea typeface="ＭＳ Ｐゴシック" charset="-128"/>
              </a:defRPr>
            </a:lvl6pPr>
            <a:lvl7pPr marL="2057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armdITC Lt BT" pitchFamily="18" charset="0"/>
                <a:ea typeface="ＭＳ Ｐゴシック" charset="-128"/>
              </a:defRPr>
            </a:lvl7pPr>
            <a:lvl8pPr marL="2514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armdITC Lt BT" pitchFamily="18" charset="0"/>
                <a:ea typeface="ＭＳ Ｐゴシック" charset="-128"/>
              </a:defRPr>
            </a:lvl8pPr>
            <a:lvl9pPr marL="2971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armdITC Lt BT" pitchFamily="18" charset="0"/>
                <a:ea typeface="ＭＳ Ｐゴシック" charset="-128"/>
              </a:defRPr>
            </a:lvl9pPr>
          </a:lstStyle>
          <a:p>
            <a:pPr marL="0" lvl="1" eaLnBrk="1" hangingPunct="1">
              <a:buClr>
                <a:srgbClr val="72BFC5"/>
              </a:buClr>
              <a:defRPr/>
            </a:pPr>
            <a:r>
              <a:rPr lang="en-US" sz="2400" b="1" dirty="0" smtClean="0">
                <a:solidFill>
                  <a:srgbClr val="595959"/>
                </a:solidFill>
                <a:latin typeface="Avenir Book"/>
                <a:cs typeface="Avenir Book"/>
              </a:rPr>
              <a:t>Partners </a:t>
            </a:r>
          </a:p>
          <a:p>
            <a:pPr marL="0" lvl="1" eaLnBrk="1" hangingPunct="1">
              <a:lnSpc>
                <a:spcPct val="60000"/>
              </a:lnSpc>
              <a:buClr>
                <a:srgbClr val="72BFC5"/>
              </a:buClr>
              <a:defRPr/>
            </a:pPr>
            <a:endParaRPr lang="en-US" sz="2400" b="1" dirty="0">
              <a:solidFill>
                <a:srgbClr val="595959"/>
              </a:solidFill>
              <a:latin typeface="Avenir Book"/>
              <a:cs typeface="Avenir Book"/>
            </a:endParaRPr>
          </a:p>
        </p:txBody>
      </p:sp>
      <p:pic>
        <p:nvPicPr>
          <p:cNvPr id="16" name="Picture 15" descr="survey 2015 image bann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124200"/>
            <a:ext cx="3149600" cy="165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234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179796"/>
            <a:ext cx="8534400" cy="38010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en-IE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defRPr/>
            </a:pPr>
            <a:r>
              <a:rPr lang="en-IE" sz="2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2010 – responses from 161 banks </a:t>
            </a:r>
          </a:p>
          <a:p>
            <a:pPr>
              <a:defRPr/>
            </a:pPr>
            <a:endParaRPr lang="en-US" sz="20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defRPr/>
            </a:pPr>
            <a:r>
              <a:rPr lang="en-IE" sz="2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2011 – responses from 210 banks </a:t>
            </a:r>
            <a:endParaRPr lang="en-US" sz="20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defRPr/>
            </a:pPr>
            <a:r>
              <a:rPr lang="en-IE" sz="2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2012 – responses from 229 banks </a:t>
            </a:r>
          </a:p>
          <a:p>
            <a:pPr>
              <a:defRPr/>
            </a:pPr>
            <a:endParaRPr lang="en-US" sz="20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defRPr/>
            </a:pPr>
            <a:r>
              <a:rPr lang="en-IE" sz="2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2013 – responses from 260 banks </a:t>
            </a:r>
          </a:p>
          <a:p>
            <a:pPr>
              <a:defRPr/>
            </a:pPr>
            <a:endParaRPr lang="en-US" sz="20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defRPr/>
            </a:pPr>
            <a:r>
              <a:rPr lang="en-IE" sz="2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2014 – responses from  298 banks </a:t>
            </a:r>
            <a:endParaRPr lang="en-IE" sz="2000" b="1" cap="all" dirty="0" smtClean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defRPr/>
            </a:pPr>
            <a:endParaRPr lang="en-IE" sz="2000" b="1" cap="all" dirty="0" smtClean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defRPr/>
            </a:pPr>
            <a:r>
              <a:rPr lang="en-IE" sz="23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2015 – responses from  482 banks in 112 countries</a:t>
            </a:r>
          </a:p>
          <a:p>
            <a:pPr>
              <a:defRPr/>
            </a:pPr>
            <a:endParaRPr lang="en-IE" sz="2000" b="1" cap="all" dirty="0" smtClean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5" descr="new-icc-logo-march-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143000"/>
            <a:ext cx="2667000" cy="71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survey 2015 image bann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228600"/>
            <a:ext cx="3383652" cy="1807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 descr="glo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914400"/>
            <a:ext cx="7461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898223"/>
              </p:ext>
            </p:extLst>
          </p:nvPr>
        </p:nvGraphicFramePr>
        <p:xfrm>
          <a:off x="357356" y="1429695"/>
          <a:ext cx="8766175" cy="51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Worksheet" r:id="rId4" imgW="8762896" imgH="5143608" progId="Excel.Sheet.8">
                  <p:embed/>
                </p:oleObj>
              </mc:Choice>
              <mc:Fallback>
                <p:oleObj name="Worksheet" r:id="rId4" imgW="8762896" imgH="5143608" progId="Excel.Sheet.8">
                  <p:embed/>
                  <p:pic>
                    <p:nvPicPr>
                      <p:cNvPr id="0" name="Char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56" y="1429695"/>
                        <a:ext cx="8766175" cy="514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 bwMode="auto">
          <a:xfrm>
            <a:off x="639763" y="71438"/>
            <a:ext cx="7772400" cy="809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slides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fld id="{E79F474E-B80A-48A9-B3CA-05543398B311}" type="slidenum">
              <a:rPr lang="en-US">
                <a:solidFill>
                  <a:srgbClr val="009DD8"/>
                </a:solidFill>
                <a:latin typeface="Verdana" pitchFamily="34" charset="0"/>
              </a:rPr>
              <a:pPr eaLnBrk="0" hangingPunct="0">
                <a:spcBef>
                  <a:spcPct val="20000"/>
                </a:spcBef>
                <a:buFont typeface="Arial" charset="0"/>
                <a:buNone/>
              </a:pPr>
              <a:t>5</a:t>
            </a:fld>
            <a:endParaRPr lang="en-US">
              <a:solidFill>
                <a:srgbClr val="009DD8"/>
              </a:solidFill>
              <a:latin typeface="Verdana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381000" y="2438400"/>
          <a:ext cx="4295800" cy="319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/>
          </a:blip>
          <a:srcRect/>
          <a:stretch>
            <a:fillRect/>
          </a:stretch>
        </p:blipFill>
        <p:spPr bwMode="auto">
          <a:xfrm>
            <a:off x="2514600" y="1524000"/>
            <a:ext cx="4495800" cy="4254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146675" y="161925"/>
            <a:ext cx="3584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b="1">
                <a:solidFill>
                  <a:srgbClr val="000000"/>
                </a:solidFill>
              </a:rPr>
              <a:t>The Story Starts September 2008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295400" y="2286000"/>
            <a:ext cx="1327150" cy="1368425"/>
          </a:xfrm>
          <a:prstGeom prst="ellipse">
            <a:avLst/>
          </a:prstGeom>
          <a:noFill/>
          <a:ln w="57150">
            <a:solidFill>
              <a:srgbClr val="9900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99722" y="4419600"/>
            <a:ext cx="1524477" cy="152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324600" y="3733800"/>
            <a:ext cx="838200" cy="854075"/>
          </a:xfrm>
          <a:prstGeom prst="ellipse">
            <a:avLst/>
          </a:prstGeom>
          <a:noFill/>
          <a:ln w="57150">
            <a:solidFill>
              <a:srgbClr val="9900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82575" y="650875"/>
            <a:ext cx="83153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endParaRPr lang="en-GB" altLang="en-US" sz="600" b="1" dirty="0">
              <a:solidFill>
                <a:srgbClr val="495383"/>
              </a:solidFill>
            </a:endParaRPr>
          </a:p>
          <a:p>
            <a:pPr>
              <a:buFont typeface="Arial" charset="0"/>
              <a:buNone/>
            </a:pPr>
            <a:r>
              <a:rPr lang="en-GB" altLang="en-US" b="1" dirty="0">
                <a:solidFill>
                  <a:srgbClr val="495383"/>
                </a:solidFill>
              </a:rPr>
              <a:t>Growth in world merchandise exports trade by region </a:t>
            </a:r>
            <a:r>
              <a:rPr lang="en-GB" altLang="en-US" b="1" dirty="0" smtClean="0">
                <a:solidFill>
                  <a:srgbClr val="495383"/>
                </a:solidFill>
              </a:rPr>
              <a:t>2007-2015</a:t>
            </a:r>
            <a:endParaRPr lang="en-GB" altLang="en-US" b="1" dirty="0">
              <a:solidFill>
                <a:srgbClr val="495383"/>
              </a:solidFill>
            </a:endParaRPr>
          </a:p>
          <a:p>
            <a:pPr>
              <a:buFont typeface="Arial" charset="0"/>
              <a:buNone/>
            </a:pPr>
            <a:r>
              <a:rPr lang="en-GB" altLang="en-US" dirty="0">
                <a:solidFill>
                  <a:srgbClr val="495383"/>
                </a:solidFill>
              </a:rPr>
              <a:t>(Year to year % change in dollar values)</a:t>
            </a:r>
          </a:p>
        </p:txBody>
      </p:sp>
      <p:cxnSp>
        <p:nvCxnSpPr>
          <p:cNvPr id="21" name="Connecteur droit 7"/>
          <p:cNvCxnSpPr/>
          <p:nvPr/>
        </p:nvCxnSpPr>
        <p:spPr>
          <a:xfrm>
            <a:off x="306388" y="620713"/>
            <a:ext cx="8524875" cy="0"/>
          </a:xfrm>
          <a:prstGeom prst="line">
            <a:avLst/>
          </a:prstGeom>
          <a:ln w="19050" cmpd="sng">
            <a:solidFill>
              <a:srgbClr val="3363B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019800" y="3505200"/>
            <a:ext cx="2286000" cy="1295400"/>
          </a:xfrm>
          <a:prstGeom prst="ellipse">
            <a:avLst/>
          </a:prstGeom>
          <a:noFill/>
          <a:ln w="57150">
            <a:solidFill>
              <a:srgbClr val="9900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077200" y="3657600"/>
            <a:ext cx="838200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077200" y="3733800"/>
            <a:ext cx="914400" cy="1524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201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75609" y="699108"/>
            <a:ext cx="1104900" cy="1104900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>
            <a:off x="914400" y="3733800"/>
            <a:ext cx="914400" cy="381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2971800" y="3733800"/>
            <a:ext cx="15888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4800" dirty="0" smtClean="0">
                <a:solidFill>
                  <a:srgbClr val="00B050"/>
                </a:solidFill>
              </a:rPr>
              <a:t>7/8%</a:t>
            </a:r>
            <a:endParaRPr lang="en-IE" sz="4800" dirty="0">
              <a:solidFill>
                <a:srgbClr val="00B050"/>
              </a:solidFill>
            </a:endParaRP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6705600" y="5638800"/>
            <a:ext cx="22749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4800" dirty="0" smtClean="0">
                <a:solidFill>
                  <a:srgbClr val="00B050"/>
                </a:solidFill>
              </a:rPr>
              <a:t>3% ???</a:t>
            </a:r>
            <a:endParaRPr lang="en-IE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2" grpId="0"/>
      <p:bldGraphic spid="8" grpId="0">
        <p:bldAsOne/>
      </p:bldGraphic>
      <p:bldP spid="11" grpId="0" animBg="1"/>
      <p:bldP spid="14" grpId="0" animBg="1"/>
      <p:bldP spid="16" grpId="0" animBg="1"/>
      <p:bldP spid="30" grpId="0" animBg="1"/>
      <p:bldP spid="23" grpId="0"/>
      <p:bldP spid="23" grpId="1"/>
      <p:bldP spid="25" grpId="0"/>
      <p:bldP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12034"/>
            <a:ext cx="1714500" cy="1714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4360" y="1798890"/>
            <a:ext cx="8561040" cy="17543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I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World Trade Value </a:t>
            </a:r>
          </a:p>
          <a:p>
            <a:pPr algn="ctr"/>
            <a:r>
              <a:rPr lang="en-I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Down 15%</a:t>
            </a:r>
            <a:endParaRPr lang="en-I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435" y="3798826"/>
            <a:ext cx="8561040" cy="17543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I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World Trade Volume </a:t>
            </a:r>
          </a:p>
          <a:p>
            <a:pPr algn="ctr"/>
            <a:r>
              <a:rPr lang="en-I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Down 3%</a:t>
            </a:r>
            <a:endParaRPr lang="en-I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544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7"/>
          <p:cNvCxnSpPr/>
          <p:nvPr/>
        </p:nvCxnSpPr>
        <p:spPr>
          <a:xfrm>
            <a:off x="306388" y="620713"/>
            <a:ext cx="8524875" cy="0"/>
          </a:xfrm>
          <a:prstGeom prst="line">
            <a:avLst/>
          </a:prstGeom>
          <a:ln w="19050" cmpd="sng">
            <a:solidFill>
              <a:srgbClr val="3363B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 txBox="1">
            <a:spLocks/>
          </p:cNvSpPr>
          <p:nvPr/>
        </p:nvSpPr>
        <p:spPr>
          <a:xfrm>
            <a:off x="25400" y="31750"/>
            <a:ext cx="9118600" cy="533400"/>
          </a:xfrm>
          <a:prstGeom prst="rect">
            <a:avLst/>
          </a:prstGeom>
          <a:noFill/>
        </p:spPr>
        <p:txBody>
          <a:bodyPr lIns="87254" tIns="43626" rIns="87254" bIns="43626" anchor="ctr"/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fr-FR" sz="2000" b="0" cap="all" spc="150" baseline="0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  <a:extLst/>
          </a:lstStyle>
          <a:p>
            <a:pPr algn="ctr" defTabSz="872527" fontAlgn="auto">
              <a:spcAft>
                <a:spcPts val="0"/>
              </a:spcAft>
              <a:defRPr/>
            </a:pPr>
            <a:r>
              <a:rPr lang="en-GB" sz="1800" b="1" kern="0" spc="142" dirty="0" smtClean="0"/>
              <a:t>The pull effect </a:t>
            </a:r>
            <a:r>
              <a:rPr lang="en-GB" sz="1800" b="1" i="1" u="sng" kern="0" spc="142" dirty="0" smtClean="0"/>
              <a:t>is no longer pulling</a:t>
            </a:r>
            <a:r>
              <a:rPr lang="en-GB" sz="1800" b="1" kern="0" spc="142" dirty="0" smtClean="0"/>
              <a:t>. </a:t>
            </a:r>
            <a:endParaRPr lang="en-GB" sz="1800" b="1" kern="0" spc="142" dirty="0"/>
          </a:p>
        </p:txBody>
      </p:sp>
      <p:graphicFrame>
        <p:nvGraphicFramePr>
          <p:cNvPr id="6" name="Chart 9"/>
          <p:cNvGraphicFramePr>
            <a:graphicFrameLocks/>
          </p:cNvGraphicFramePr>
          <p:nvPr/>
        </p:nvGraphicFramePr>
        <p:xfrm>
          <a:off x="290513" y="2063750"/>
          <a:ext cx="8096250" cy="480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r:id="rId3" imgW="7011008" imgH="3883489" progId="">
                  <p:embed/>
                </p:oleObj>
              </mc:Choice>
              <mc:Fallback>
                <p:oleObj r:id="rId3" imgW="7011008" imgH="3883489" progId="">
                  <p:embed/>
                  <p:pic>
                    <p:nvPicPr>
                      <p:cNvPr id="0" name="Chart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2063750"/>
                        <a:ext cx="8096250" cy="480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113" y="1692275"/>
            <a:ext cx="8893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9875" y="620713"/>
            <a:ext cx="85613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GB" altLang="en-US" sz="600" b="1">
              <a:solidFill>
                <a:srgbClr val="495383"/>
              </a:solidFill>
            </a:endParaRPr>
          </a:p>
          <a:p>
            <a:pPr eaLnBrk="1" hangingPunct="1"/>
            <a:r>
              <a:rPr lang="en-GB" altLang="en-US" sz="2000" b="1">
                <a:solidFill>
                  <a:srgbClr val="495383"/>
                </a:solidFill>
              </a:rPr>
              <a:t>World merchandise trade volume and real GDP growth, 1990-2015P </a:t>
            </a:r>
          </a:p>
          <a:p>
            <a:pPr algn="ctr" eaLnBrk="1" hangingPunct="1"/>
            <a:r>
              <a:rPr lang="en-GB" altLang="en-US" sz="2000" b="1">
                <a:solidFill>
                  <a:srgbClr val="00CC00"/>
                </a:solidFill>
              </a:rPr>
              <a:t>+ 10-year moving average trade/GDP ratio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808134" y="2096594"/>
          <a:ext cx="8005114" cy="4454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83500" y="3408363"/>
            <a:ext cx="517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1600" b="1">
                <a:solidFill>
                  <a:srgbClr val="00CC00"/>
                </a:solidFill>
              </a:rPr>
              <a:t>1.4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667000" y="2209800"/>
            <a:ext cx="1327150" cy="1368425"/>
          </a:xfrm>
          <a:prstGeom prst="ellipse">
            <a:avLst/>
          </a:prstGeom>
          <a:noFill/>
          <a:ln w="57150">
            <a:solidFill>
              <a:srgbClr val="9900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620000" y="3352800"/>
            <a:ext cx="946150" cy="1063625"/>
          </a:xfrm>
          <a:prstGeom prst="ellipse">
            <a:avLst/>
          </a:prstGeom>
          <a:noFill/>
          <a:ln w="57150">
            <a:solidFill>
              <a:srgbClr val="9900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867400" y="2971800"/>
            <a:ext cx="1327150" cy="1368425"/>
          </a:xfrm>
          <a:prstGeom prst="ellipse">
            <a:avLst/>
          </a:prstGeom>
          <a:noFill/>
          <a:ln w="57150">
            <a:solidFill>
              <a:srgbClr val="9900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COMMODITIES – UP OR DOWN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5867400"/>
            <a:ext cx="530574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What’s happening in Global Trade Finance and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– what do bankers say ?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- Where is the market ?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6" name="Picture 5" descr="cat up or dow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0205" y="2051207"/>
            <a:ext cx="5486400" cy="3322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ommodity price slu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453" y="1834270"/>
            <a:ext cx="5863590" cy="4068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6200" y="850878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….what about…..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 commodity prices</a:t>
            </a:r>
            <a:r>
              <a:rPr lang="en-US" sz="2400" b="1" i="1" dirty="0" smtClean="0">
                <a:solidFill>
                  <a:srgbClr val="C00000"/>
                </a:solidFill>
              </a:rPr>
              <a:t>…..???</a:t>
            </a:r>
            <a:endParaRPr lang="en-US" sz="2400" b="1" i="1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…. </a:t>
            </a:r>
            <a:r>
              <a:rPr lang="en-US" sz="2400" b="1" i="1" dirty="0" smtClean="0">
                <a:solidFill>
                  <a:srgbClr val="C00000"/>
                </a:solidFill>
              </a:rPr>
              <a:t>It has been  CAT ...a… strophic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</a:rPr>
              <a:t>!!!!!!</a:t>
            </a:r>
            <a:endParaRPr lang="en-US" sz="2400" b="1" i="1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3328" y="14591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4"/>
          <p:cNvSpPr txBox="1">
            <a:spLocks/>
          </p:cNvSpPr>
          <p:nvPr/>
        </p:nvSpPr>
        <p:spPr bwMode="auto">
          <a:xfrm>
            <a:off x="639763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4" name="Footer Placeholder 5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8697913" y="476250"/>
            <a:ext cx="446087" cy="5127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95414F-3DD9-462C-8E90-335F2101FC4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09600" y="5867400"/>
            <a:ext cx="24096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4800" dirty="0" smtClean="0">
                <a:solidFill>
                  <a:srgbClr val="00B050"/>
                </a:solidFill>
              </a:rPr>
              <a:t>39%</a:t>
            </a:r>
            <a:r>
              <a:rPr lang="en-IE" sz="4800" dirty="0" smtClean="0">
                <a:solidFill>
                  <a:srgbClr val="4F81BD"/>
                </a:solidFill>
              </a:rPr>
              <a:t> </a:t>
            </a:r>
            <a:r>
              <a:rPr lang="en-IE" sz="3200" dirty="0" smtClean="0">
                <a:solidFill>
                  <a:srgbClr val="FF0000"/>
                </a:solidFill>
              </a:rPr>
              <a:t>37%</a:t>
            </a:r>
            <a:endParaRPr lang="en-IE" sz="4800" dirty="0">
              <a:solidFill>
                <a:srgbClr val="FF0000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04800" y="152400"/>
            <a:ext cx="8577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b="1" dirty="0">
                <a:solidFill>
                  <a:srgbClr val="7F7F7F"/>
                </a:solidFill>
              </a:rPr>
              <a:t> Emerging Asia  -  Primary Market Focus for Trade Finance </a:t>
            </a:r>
          </a:p>
        </p:txBody>
      </p:sp>
      <p:pic>
        <p:nvPicPr>
          <p:cNvPr id="10" name="Picture 9" descr="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791200"/>
            <a:ext cx="1066800" cy="1066800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57200" y="838200"/>
            <a:ext cx="7786686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39% of  trade finance transaction driven by the Asian markets.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39 % trade transacions driven by as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524000"/>
            <a:ext cx="5920740" cy="400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066800" y="2590800"/>
            <a:ext cx="7696200" cy="9144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CC 3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3BE"/>
      </a:accent1>
      <a:accent2>
        <a:srgbClr val="00AEEF"/>
      </a:accent2>
      <a:accent3>
        <a:srgbClr val="B6D554"/>
      </a:accent3>
      <a:accent4>
        <a:srgbClr val="00B192"/>
      </a:accent4>
      <a:accent5>
        <a:srgbClr val="F26531"/>
      </a:accent5>
      <a:accent6>
        <a:srgbClr val="63656A"/>
      </a:accent6>
      <a:hlink>
        <a:srgbClr val="00A0AF"/>
      </a:hlink>
      <a:folHlink>
        <a:srgbClr val="A9218E"/>
      </a:folHlink>
    </a:clrScheme>
    <a:fontScheme name="ICC Fonts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CC Fonts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3469</TotalTime>
  <Words>608</Words>
  <Application>Microsoft Macintosh PowerPoint</Application>
  <PresentationFormat>On-screen Show (4:3)</PresentationFormat>
  <Paragraphs>122</Paragraphs>
  <Slides>27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 Black</vt:lpstr>
      <vt:lpstr>Avenir Book</vt:lpstr>
      <vt:lpstr>Calibri</vt:lpstr>
      <vt:lpstr>MS PGothic</vt:lpstr>
      <vt:lpstr>ＭＳ Ｐゴシック</vt:lpstr>
      <vt:lpstr>Verdana</vt:lpstr>
      <vt:lpstr>Wingdings</vt:lpstr>
      <vt:lpstr>Arial</vt:lpstr>
      <vt:lpstr>Office Theme</vt:lpstr>
      <vt:lpstr>Custom Design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COMMODITIES – UP OR DOWN </vt:lpstr>
      <vt:lpstr>PowerPoint Presentation</vt:lpstr>
      <vt:lpstr>PowerPoint Presentation</vt:lpstr>
      <vt:lpstr>PowerPoint Presentation</vt:lpstr>
      <vt:lpstr>Confirmation Trends going forward 2015</vt:lpstr>
      <vt:lpstr>Trends in Trade Finance Fees</vt:lpstr>
      <vt:lpstr>Trade Finance Product Mix </vt:lpstr>
      <vt:lpstr>Troublesome  Trends – connected! </vt:lpstr>
      <vt:lpstr>Trade Finance Gap </vt:lpstr>
      <vt:lpstr>PowerPoint Presentation</vt:lpstr>
      <vt:lpstr>PowerPoint Presentation</vt:lpstr>
      <vt:lpstr>SWIFT Messaging Trends Trade Traffic</vt:lpstr>
      <vt:lpstr>PowerPoint Presentation</vt:lpstr>
      <vt:lpstr>PowerPoint Presentation</vt:lpstr>
      <vt:lpstr>PowerPoint Presentation</vt:lpstr>
      <vt:lpstr>PowerPoint Presentation</vt:lpstr>
      <vt:lpstr>Compliance – KYC - AML</vt:lpstr>
      <vt:lpstr>Compliance – KYC - AML</vt:lpstr>
      <vt:lpstr>PowerPoint Presentation</vt:lpstr>
      <vt:lpstr>PowerPoint Presentation</vt:lpstr>
    </vt:vector>
  </TitlesOfParts>
  <Company>Chambre de Commerce Internationale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WU Fung Fung</dc:creator>
  <cp:lastModifiedBy>Microsoft Office User</cp:lastModifiedBy>
  <cp:revision>291</cp:revision>
  <cp:lastPrinted>2016-03-21T17:34:32Z</cp:lastPrinted>
  <dcterms:created xsi:type="dcterms:W3CDTF">2013-11-18T11:48:39Z</dcterms:created>
  <dcterms:modified xsi:type="dcterms:W3CDTF">2016-04-25T03:30:51Z</dcterms:modified>
</cp:coreProperties>
</file>